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  <p:sldMasterId id="2147483687" r:id="rId2"/>
    <p:sldMasterId id="2147483691" r:id="rId3"/>
    <p:sldMasterId id="2147483695" r:id="rId4"/>
  </p:sldMasterIdLst>
  <p:notesMasterIdLst>
    <p:notesMasterId r:id="rId20"/>
  </p:notesMasterIdLst>
  <p:handoutMasterIdLst>
    <p:handoutMasterId r:id="rId21"/>
  </p:handoutMasterIdLst>
  <p:sldIdLst>
    <p:sldId id="285" r:id="rId5"/>
    <p:sldId id="293" r:id="rId6"/>
    <p:sldId id="294" r:id="rId7"/>
    <p:sldId id="295" r:id="rId8"/>
    <p:sldId id="296" r:id="rId9"/>
    <p:sldId id="297" r:id="rId10"/>
    <p:sldId id="299" r:id="rId11"/>
    <p:sldId id="307" r:id="rId12"/>
    <p:sldId id="302" r:id="rId13"/>
    <p:sldId id="304" r:id="rId14"/>
    <p:sldId id="303" r:id="rId15"/>
    <p:sldId id="278" r:id="rId16"/>
    <p:sldId id="305" r:id="rId17"/>
    <p:sldId id="300" r:id="rId18"/>
    <p:sldId id="301" r:id="rId19"/>
  </p:sldIdLst>
  <p:sldSz cx="9144000" cy="5143500" type="screen16x9"/>
  <p:notesSz cx="1023302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CCCC"/>
    <a:srgbClr val="CCFFCC"/>
    <a:srgbClr val="CCECFF"/>
    <a:srgbClr val="99CCFF"/>
    <a:srgbClr val="3366FF"/>
    <a:srgbClr val="9C3C65"/>
    <a:srgbClr val="D8718F"/>
    <a:srgbClr val="9D3C65"/>
    <a:srgbClr val="E5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6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5313" cy="356442"/>
          </a:xfrm>
          <a:prstGeom prst="rect">
            <a:avLst/>
          </a:prstGeom>
        </p:spPr>
        <p:txBody>
          <a:bodyPr vert="horz" lIns="86841" tIns="43420" rIns="86841" bIns="43420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5566" y="1"/>
            <a:ext cx="4435313" cy="356442"/>
          </a:xfrm>
          <a:prstGeom prst="rect">
            <a:avLst/>
          </a:prstGeom>
        </p:spPr>
        <p:txBody>
          <a:bodyPr vert="horz" lIns="86841" tIns="43420" rIns="86841" bIns="43420" rtlCol="0"/>
          <a:lstStyle>
            <a:lvl1pPr algn="r">
              <a:defRPr sz="1100"/>
            </a:lvl1pPr>
          </a:lstStyle>
          <a:p>
            <a:fld id="{F6026222-EA91-464F-B306-4BE7CC1804A0}" type="datetime2">
              <a:rPr lang="en-US" smtClean="0"/>
              <a:t>Monday, January 22,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6033"/>
            <a:ext cx="4435313" cy="356442"/>
          </a:xfrm>
          <a:prstGeom prst="rect">
            <a:avLst/>
          </a:prstGeom>
        </p:spPr>
        <p:txBody>
          <a:bodyPr vert="horz" lIns="86841" tIns="43420" rIns="86841" bIns="43420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5566" y="6746033"/>
            <a:ext cx="4435313" cy="356442"/>
          </a:xfrm>
          <a:prstGeom prst="rect">
            <a:avLst/>
          </a:prstGeom>
        </p:spPr>
        <p:txBody>
          <a:bodyPr vert="horz" lIns="86841" tIns="43420" rIns="86841" bIns="43420" rtlCol="0" anchor="b"/>
          <a:lstStyle>
            <a:lvl1pPr algn="r">
              <a:defRPr sz="1100"/>
            </a:lvl1pPr>
          </a:lstStyle>
          <a:p>
            <a:fld id="{2DD3750F-FDA1-42E1-8A2C-950C8743F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597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5313" cy="356442"/>
          </a:xfrm>
          <a:prstGeom prst="rect">
            <a:avLst/>
          </a:prstGeom>
        </p:spPr>
        <p:txBody>
          <a:bodyPr vert="horz" lIns="86841" tIns="43420" rIns="86841" bIns="43420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5566" y="1"/>
            <a:ext cx="4435313" cy="356442"/>
          </a:xfrm>
          <a:prstGeom prst="rect">
            <a:avLst/>
          </a:prstGeom>
        </p:spPr>
        <p:txBody>
          <a:bodyPr vert="horz" lIns="86841" tIns="43420" rIns="86841" bIns="43420" rtlCol="0"/>
          <a:lstStyle>
            <a:lvl1pPr algn="r">
              <a:defRPr sz="1100"/>
            </a:lvl1pPr>
          </a:lstStyle>
          <a:p>
            <a:fld id="{0DB930BD-ED7E-4372-80C8-CB98191A29C7}" type="datetime2">
              <a:rPr lang="en-US" smtClean="0"/>
              <a:t>Monday, January 22, 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6841" tIns="43420" rIns="86841" bIns="434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2875" y="3417836"/>
            <a:ext cx="8187279" cy="2796698"/>
          </a:xfrm>
          <a:prstGeom prst="rect">
            <a:avLst/>
          </a:prstGeom>
        </p:spPr>
        <p:txBody>
          <a:bodyPr vert="horz" lIns="86841" tIns="43420" rIns="86841" bIns="434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46033"/>
            <a:ext cx="4435313" cy="356442"/>
          </a:xfrm>
          <a:prstGeom prst="rect">
            <a:avLst/>
          </a:prstGeom>
        </p:spPr>
        <p:txBody>
          <a:bodyPr vert="horz" lIns="86841" tIns="43420" rIns="86841" bIns="43420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5566" y="6746033"/>
            <a:ext cx="4435313" cy="356442"/>
          </a:xfrm>
          <a:prstGeom prst="rect">
            <a:avLst/>
          </a:prstGeom>
        </p:spPr>
        <p:txBody>
          <a:bodyPr vert="horz" lIns="86841" tIns="43420" rIns="86841" bIns="43420" rtlCol="0" anchor="b"/>
          <a:lstStyle>
            <a:lvl1pPr algn="r">
              <a:defRPr sz="1100"/>
            </a:lvl1pPr>
          </a:lstStyle>
          <a:p>
            <a:fld id="{B00BACD7-055E-48A8-9B10-A1F917F26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491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27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39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43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24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43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13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2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17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27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96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27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67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85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66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73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799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/>
            <a:fld id="{A832CF66-B496-874C-8E08-71A5E0622B6E}" type="slidenum">
              <a:rPr lang="en-US">
                <a:solidFill>
                  <a:prstClr val="black"/>
                </a:solidFill>
              </a:rPr>
              <a:pPr defTabSz="4572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175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129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761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/>
            <a:fld id="{A832CF66-B496-874C-8E08-71A5E0622B6E}" type="slidenum">
              <a:rPr lang="en-US">
                <a:solidFill>
                  <a:prstClr val="black"/>
                </a:solidFill>
              </a:rPr>
              <a:pPr defTabSz="4572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732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19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4663753"/>
            <a:ext cx="1104294" cy="323006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-3990281" y="41865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349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4572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457200"/>
            <a:fld id="{A832CF66-B496-874C-8E08-71A5E0622B6E}" type="slidenum">
              <a:rPr lang="en-US">
                <a:solidFill>
                  <a:prstClr val="black"/>
                </a:solidFill>
              </a:rPr>
              <a:pPr defTabSz="457200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2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"/>
            <a:ext cx="9144000" cy="51434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52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67056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2800"/>
            </a:lvl1pPr>
          </a:lstStyle>
          <a:p>
            <a:pPr algn="ctr"/>
            <a:r>
              <a:rPr lang="en-IN" sz="4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endParaRPr lang="en-IN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 flipV="1">
            <a:off x="0" y="4545000"/>
            <a:ext cx="9142560" cy="595440"/>
          </a:xfrm>
          <a:prstGeom prst="rect">
            <a:avLst/>
          </a:prstGeom>
          <a:solidFill>
            <a:srgbClr val="E5F9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8026560" y="4717440"/>
            <a:ext cx="93996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B299B6D-4D3B-43E2-AC01-06662918AB2F}" type="slidenum">
              <a:rPr lang="en-IN" sz="800" b="0" strike="noStrike" spc="-1">
                <a:solidFill>
                  <a:srgbClr val="00A6D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Picture 6"/>
          <p:cNvPicPr/>
          <p:nvPr/>
        </p:nvPicPr>
        <p:blipFill>
          <a:blip r:embed="rId14"/>
          <a:stretch/>
        </p:blipFill>
        <p:spPr>
          <a:xfrm>
            <a:off x="3923640" y="4616640"/>
            <a:ext cx="1295280" cy="474120"/>
          </a:xfrm>
          <a:prstGeom prst="rect">
            <a:avLst/>
          </a:prstGeom>
          <a:ln>
            <a:noFill/>
          </a:ln>
        </p:spPr>
      </p:pic>
      <p:sp>
        <p:nvSpPr>
          <p:cNvPr id="84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pic>
        <p:nvPicPr>
          <p:cNvPr id="8" name="image2.jpeg" descr="TUD_01-logo_bl-zw.jpg                                          000081A7Macintosh HD                   BB1F8111:"/>
          <p:cNvPicPr>
            <a:picLocks noChangeAspect="1"/>
          </p:cNvPicPr>
          <p:nvPr userDrawn="1"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639" b="89960" l="9915" r="95214">
                        <a14:foregroundMark x1="20513" y1="20482" x2="20513" y2="20482"/>
                        <a14:foregroundMark x1="17094" y1="17269" x2="17094" y2="17269"/>
                        <a14:foregroundMark x1="22735" y1="13253" x2="22735" y2="13253"/>
                        <a14:foregroundMark x1="21538" y1="32530" x2="21538" y2="32530"/>
                        <a14:foregroundMark x1="16752" y1="52610" x2="16752" y2="52610"/>
                        <a14:foregroundMark x1="10769" y1="44980" x2="21197" y2="44980"/>
                        <a14:foregroundMark x1="15043" y1="55020" x2="16068" y2="75100"/>
                        <a14:foregroundMark x1="12650" y1="30924" x2="18291" y2="16064"/>
                        <a14:foregroundMark x1="45983" y1="45783" x2="45983" y2="75502"/>
                        <a14:foregroundMark x1="48889" y1="45783" x2="55043" y2="46988"/>
                        <a14:foregroundMark x1="55726" y1="54217" x2="56581" y2="68675"/>
                        <a14:foregroundMark x1="61538" y1="61446" x2="61538" y2="73896"/>
                        <a14:foregroundMark x1="65983" y1="67068" x2="69402" y2="65462"/>
                        <a14:foregroundMark x1="61709" y1="76707" x2="64103" y2="80321"/>
                        <a14:foregroundMark x1="65128" y1="80723" x2="67521" y2="77510"/>
                        <a14:foregroundMark x1="73846" y1="77912" x2="73675" y2="46185"/>
                        <a14:foregroundMark x1="78120" y1="55823" x2="83419" y2="55020"/>
                        <a14:foregroundMark x1="80684" y1="62651" x2="80684" y2="77510"/>
                        <a14:foregroundMark x1="88547" y1="51406" x2="88718" y2="77510"/>
                        <a14:foregroundMark x1="12650" y1="34940" x2="12821" y2="361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4616671"/>
            <a:ext cx="1076325" cy="458143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 userDrawn="1"/>
        </p:nvSpPr>
        <p:spPr>
          <a:xfrm flipV="1">
            <a:off x="-1" y="4546600"/>
            <a:ext cx="9144000" cy="596900"/>
          </a:xfrm>
          <a:prstGeom prst="rect">
            <a:avLst/>
          </a:prstGeom>
          <a:solidFill>
            <a:srgbClr val="E5F9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E5F9F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09600"/>
            <a:ext cx="91440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026400" y="4717618"/>
            <a:ext cx="9415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14" y="4616671"/>
            <a:ext cx="1296771" cy="475738"/>
          </a:xfrm>
          <a:prstGeom prst="rect">
            <a:avLst/>
          </a:prstGeom>
        </p:spPr>
      </p:pic>
      <p:pic>
        <p:nvPicPr>
          <p:cNvPr id="10" name="image2.jpeg" descr="TUD_01-logo_bl-zw.jpg                                          000081A7Macintosh HD                   BB1F8111:"/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39" b="89960" l="9915" r="95214">
                        <a14:foregroundMark x1="20513" y1="20482" x2="20513" y2="20482"/>
                        <a14:foregroundMark x1="17094" y1="17269" x2="17094" y2="17269"/>
                        <a14:foregroundMark x1="22735" y1="13253" x2="22735" y2="13253"/>
                        <a14:foregroundMark x1="21538" y1="32530" x2="21538" y2="32530"/>
                        <a14:foregroundMark x1="16752" y1="52610" x2="16752" y2="52610"/>
                        <a14:foregroundMark x1="10769" y1="44980" x2="21197" y2="44980"/>
                        <a14:foregroundMark x1="15043" y1="55020" x2="16068" y2="75100"/>
                        <a14:foregroundMark x1="12650" y1="30924" x2="18291" y2="16064"/>
                        <a14:foregroundMark x1="45983" y1="45783" x2="45983" y2="75502"/>
                        <a14:foregroundMark x1="48889" y1="45783" x2="55043" y2="46988"/>
                        <a14:foregroundMark x1="55726" y1="54217" x2="56581" y2="68675"/>
                        <a14:foregroundMark x1="61538" y1="61446" x2="61538" y2="73896"/>
                        <a14:foregroundMark x1="65983" y1="67068" x2="69402" y2="65462"/>
                        <a14:foregroundMark x1="61709" y1="76707" x2="64103" y2="80321"/>
                        <a14:foregroundMark x1="65128" y1="80723" x2="67521" y2="77510"/>
                        <a14:foregroundMark x1="73846" y1="77912" x2="73675" y2="46185"/>
                        <a14:foregroundMark x1="78120" y1="55823" x2="83419" y2="55020"/>
                        <a14:foregroundMark x1="80684" y1="62651" x2="80684" y2="77510"/>
                        <a14:foregroundMark x1="88547" y1="51406" x2="88718" y2="77510"/>
                        <a14:foregroundMark x1="12650" y1="34940" x2="12821" y2="361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4616671"/>
            <a:ext cx="1076325" cy="4581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90912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 userDrawn="1"/>
        </p:nvSpPr>
        <p:spPr>
          <a:xfrm flipV="1">
            <a:off x="-1" y="4546600"/>
            <a:ext cx="9144000" cy="596900"/>
          </a:xfrm>
          <a:prstGeom prst="rect">
            <a:avLst/>
          </a:prstGeom>
          <a:solidFill>
            <a:srgbClr val="E5F9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E5F9F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09600"/>
            <a:ext cx="91440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026400" y="4717618"/>
            <a:ext cx="9415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14" y="4616671"/>
            <a:ext cx="1296771" cy="475738"/>
          </a:xfrm>
          <a:prstGeom prst="rect">
            <a:avLst/>
          </a:prstGeom>
        </p:spPr>
      </p:pic>
      <p:pic>
        <p:nvPicPr>
          <p:cNvPr id="10" name="image2.jpeg" descr="TUD_01-logo_bl-zw.jpg                                          000081A7Macintosh HD                   BB1F8111:"/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39" b="89960" l="9915" r="95214">
                        <a14:foregroundMark x1="20513" y1="20482" x2="20513" y2="20482"/>
                        <a14:foregroundMark x1="17094" y1="17269" x2="17094" y2="17269"/>
                        <a14:foregroundMark x1="22735" y1="13253" x2="22735" y2="13253"/>
                        <a14:foregroundMark x1="21538" y1="32530" x2="21538" y2="32530"/>
                        <a14:foregroundMark x1="16752" y1="52610" x2="16752" y2="52610"/>
                        <a14:foregroundMark x1="10769" y1="44980" x2="21197" y2="44980"/>
                        <a14:foregroundMark x1="15043" y1="55020" x2="16068" y2="75100"/>
                        <a14:foregroundMark x1="12650" y1="30924" x2="18291" y2="16064"/>
                        <a14:foregroundMark x1="45983" y1="45783" x2="45983" y2="75502"/>
                        <a14:foregroundMark x1="48889" y1="45783" x2="55043" y2="46988"/>
                        <a14:foregroundMark x1="55726" y1="54217" x2="56581" y2="68675"/>
                        <a14:foregroundMark x1="61538" y1="61446" x2="61538" y2="73896"/>
                        <a14:foregroundMark x1="65983" y1="67068" x2="69402" y2="65462"/>
                        <a14:foregroundMark x1="61709" y1="76707" x2="64103" y2="80321"/>
                        <a14:foregroundMark x1="65128" y1="80723" x2="67521" y2="77510"/>
                        <a14:foregroundMark x1="73846" y1="77912" x2="73675" y2="46185"/>
                        <a14:foregroundMark x1="78120" y1="55823" x2="83419" y2="55020"/>
                        <a14:foregroundMark x1="80684" y1="62651" x2="80684" y2="77510"/>
                        <a14:foregroundMark x1="88547" y1="51406" x2="88718" y2="77510"/>
                        <a14:foregroundMark x1="12650" y1="34940" x2="12821" y2="361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4616671"/>
            <a:ext cx="1076325" cy="4581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3936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 txBox="1">
            <a:spLocks/>
          </p:cNvSpPr>
          <p:nvPr userDrawn="1"/>
        </p:nvSpPr>
        <p:spPr>
          <a:xfrm flipV="1">
            <a:off x="-1" y="4546600"/>
            <a:ext cx="9144000" cy="596900"/>
          </a:xfrm>
          <a:prstGeom prst="rect">
            <a:avLst/>
          </a:prstGeom>
          <a:solidFill>
            <a:srgbClr val="E5F9FF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00A6D6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9600"/>
          </a:xfrm>
          <a:prstGeom prst="rect">
            <a:avLst/>
          </a:prstGeom>
          <a:solidFill>
            <a:srgbClr val="E5F9F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609600"/>
            <a:ext cx="91440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026400" y="4717618"/>
            <a:ext cx="9415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14" y="4616671"/>
            <a:ext cx="1296771" cy="475738"/>
          </a:xfrm>
          <a:prstGeom prst="rect">
            <a:avLst/>
          </a:prstGeom>
        </p:spPr>
      </p:pic>
      <p:pic>
        <p:nvPicPr>
          <p:cNvPr id="10" name="image2.jpeg" descr="TUD_01-logo_bl-zw.jpg                                          000081A7Macintosh HD                   BB1F8111:"/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39" b="89960" l="9915" r="95214">
                        <a14:foregroundMark x1="20513" y1="20482" x2="20513" y2="20482"/>
                        <a14:foregroundMark x1="17094" y1="17269" x2="17094" y2="17269"/>
                        <a14:foregroundMark x1="22735" y1="13253" x2="22735" y2="13253"/>
                        <a14:foregroundMark x1="21538" y1="32530" x2="21538" y2="32530"/>
                        <a14:foregroundMark x1="16752" y1="52610" x2="16752" y2="52610"/>
                        <a14:foregroundMark x1="10769" y1="44980" x2="21197" y2="44980"/>
                        <a14:foregroundMark x1="15043" y1="55020" x2="16068" y2="75100"/>
                        <a14:foregroundMark x1="12650" y1="30924" x2="18291" y2="16064"/>
                        <a14:foregroundMark x1="45983" y1="45783" x2="45983" y2="75502"/>
                        <a14:foregroundMark x1="48889" y1="45783" x2="55043" y2="46988"/>
                        <a14:foregroundMark x1="55726" y1="54217" x2="56581" y2="68675"/>
                        <a14:foregroundMark x1="61538" y1="61446" x2="61538" y2="73896"/>
                        <a14:foregroundMark x1="65983" y1="67068" x2="69402" y2="65462"/>
                        <a14:foregroundMark x1="61709" y1="76707" x2="64103" y2="80321"/>
                        <a14:foregroundMark x1="65128" y1="80723" x2="67521" y2="77510"/>
                        <a14:foregroundMark x1="73846" y1="77912" x2="73675" y2="46185"/>
                        <a14:foregroundMark x1="78120" y1="55823" x2="83419" y2="55020"/>
                        <a14:foregroundMark x1="80684" y1="62651" x2="80684" y2="77510"/>
                        <a14:foregroundMark x1="88547" y1="51406" x2="88718" y2="77510"/>
                        <a14:foregroundMark x1="12650" y1="34940" x2="12821" y2="361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4616671"/>
            <a:ext cx="1076325" cy="4581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4459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/>
          <p:nvPr/>
        </p:nvSpPr>
        <p:spPr>
          <a:xfrm>
            <a:off x="0" y="1705583"/>
            <a:ext cx="9144000" cy="14656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Implementing Quantum Pattern Matching</a:t>
            </a:r>
          </a:p>
          <a:p>
            <a:pPr algn="ctr"/>
            <a:endParaRPr lang="en-IN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ctr"/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AP3421-PR Quantum Information Project</a:t>
            </a:r>
            <a:endParaRPr lang="en-IN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ctr"/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Aritra Sarkar &amp; Naveen Kumar</a:t>
            </a:r>
            <a:endParaRPr lang="en-IN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ctr">
              <a:lnSpc>
                <a:spcPct val="100000"/>
              </a:lnSpc>
            </a:pPr>
            <a:endParaRPr lang="en-IN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338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2560" cy="599760"/>
          </a:xfrm>
          <a:prstGeom prst="rect">
            <a:avLst/>
          </a:prstGeom>
          <a:solidFill>
            <a:srgbClr val="E5F9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CustomShape 1"/>
          <p:cNvSpPr/>
          <p:nvPr/>
        </p:nvSpPr>
        <p:spPr>
          <a:xfrm>
            <a:off x="0" y="0"/>
            <a:ext cx="9142560" cy="6080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200" b="0" strike="noStrike" spc="-1" dirty="0" smtClean="0">
                <a:solidFill>
                  <a:srgbClr val="00A6D6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Future Work</a:t>
            </a:r>
            <a:endParaRPr lang="en-IN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1833" t="35503" r="30000" b="12497"/>
          <a:stretch/>
        </p:blipFill>
        <p:spPr>
          <a:xfrm>
            <a:off x="4142840" y="2361220"/>
            <a:ext cx="2512240" cy="192532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297180" y="3323880"/>
            <a:ext cx="4072884" cy="426720"/>
          </a:xfrm>
          <a:prstGeom prst="rightArrow">
            <a:avLst/>
          </a:prstGeom>
          <a:solidFill>
            <a:schemeClr val="accent3">
              <a:lumMod val="60000"/>
              <a:lumOff val="40000"/>
              <a:alpha val="1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r"/>
            <a:r>
              <a:rPr lang="en-US" sz="1100" dirty="0" smtClean="0">
                <a:solidFill>
                  <a:schemeClr val="accent3">
                    <a:lumMod val="75000"/>
                  </a:schemeClr>
                </a:solidFill>
              </a:rPr>
              <a:t>Alphabet</a:t>
            </a:r>
            <a:endParaRPr lang="en-US" sz="11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6200000">
            <a:off x="-627380" y="2330450"/>
            <a:ext cx="3563620" cy="426720"/>
          </a:xfrm>
          <a:prstGeom prst="rightArrow">
            <a:avLst/>
          </a:prstGeom>
          <a:solidFill>
            <a:schemeClr val="accent3">
              <a:lumMod val="60000"/>
              <a:lumOff val="40000"/>
              <a:alpha val="1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r"/>
            <a:r>
              <a:rPr lang="en-US" sz="1100" dirty="0" smtClean="0">
                <a:solidFill>
                  <a:schemeClr val="accent3">
                    <a:lumMod val="75000"/>
                  </a:schemeClr>
                </a:solidFill>
              </a:rPr>
              <a:t>Dimension</a:t>
            </a:r>
            <a:endParaRPr lang="en-US" sz="11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79" y="739140"/>
            <a:ext cx="609600" cy="6096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8" t="67187" r="39062" b="6563"/>
          <a:stretch/>
        </p:blipFill>
        <p:spPr>
          <a:xfrm>
            <a:off x="1612263" y="1144243"/>
            <a:ext cx="160022" cy="160022"/>
          </a:xfrm>
          <a:prstGeom prst="rect">
            <a:avLst/>
          </a:prstGeom>
          <a:ln w="3175">
            <a:solidFill>
              <a:srgbClr val="FF0000"/>
            </a:solidFill>
            <a:prstDash val="dash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3111" t="31210" r="31407" b="48379"/>
          <a:stretch/>
        </p:blipFill>
        <p:spPr>
          <a:xfrm>
            <a:off x="6482360" y="2601452"/>
            <a:ext cx="2358199" cy="763092"/>
          </a:xfrm>
          <a:prstGeom prst="rect">
            <a:avLst/>
          </a:prstGeom>
        </p:spPr>
      </p:pic>
      <p:pic>
        <p:nvPicPr>
          <p:cNvPr id="12" name="Picture 2" descr="https://i.ytimg.com/vi/0Li2qKm_5tQ/hqdefault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9" b="12682"/>
          <a:stretch/>
        </p:blipFill>
        <p:spPr bwMode="auto">
          <a:xfrm>
            <a:off x="2886252" y="959468"/>
            <a:ext cx="1483812" cy="82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 rot="18900000">
            <a:off x="1022133" y="2388092"/>
            <a:ext cx="2133200" cy="426720"/>
          </a:xfrm>
          <a:prstGeom prst="rightArrow">
            <a:avLst/>
          </a:prstGeom>
          <a:solidFill>
            <a:schemeClr val="accent5">
              <a:lumMod val="75000"/>
              <a:alpha val="1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Quantum Machine Learning</a:t>
            </a:r>
            <a:endParaRPr lang="en-US" sz="11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074" name="Picture 2" descr="http://ksibutyo.up.n.seesaa.net/ksibutyo/dna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91914">
            <a:off x="4454954" y="2766947"/>
            <a:ext cx="655177" cy="48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66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4" grpId="0"/>
      <p:bldP spid="4" grpId="0" animBg="1"/>
      <p:bldP spid="8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/>
          <p:cNvSpPr/>
          <p:nvPr/>
        </p:nvSpPr>
        <p:spPr>
          <a:xfrm>
            <a:off x="0" y="1705583"/>
            <a:ext cx="9144000" cy="14656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Implementing Quantum Pattern Matching</a:t>
            </a:r>
          </a:p>
          <a:p>
            <a:pPr algn="ctr"/>
            <a:endParaRPr lang="en-IN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ctr"/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AP3421-PR Quantum Information Project</a:t>
            </a:r>
            <a:endParaRPr lang="en-IN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ctr"/>
            <a:r>
              <a:rPr lang="en-IN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Aritra Sarkar &amp; Naveen Kumar</a:t>
            </a:r>
            <a:endParaRPr lang="en-IN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</a:endParaRPr>
          </a:p>
          <a:p>
            <a:pPr algn="ctr">
              <a:lnSpc>
                <a:spcPct val="100000"/>
              </a:lnSpc>
            </a:pPr>
            <a:endParaRPr lang="en-IN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864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778" r="18931" b="9851"/>
          <a:stretch/>
        </p:blipFill>
        <p:spPr>
          <a:xfrm>
            <a:off x="321450" y="678180"/>
            <a:ext cx="6681330" cy="3818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8" r="34658" b="9555"/>
          <a:stretch/>
        </p:blipFill>
        <p:spPr>
          <a:xfrm>
            <a:off x="3459377" y="678179"/>
            <a:ext cx="5372203" cy="3823043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A832CF66-B496-874C-8E08-71A5E0622B6E}" type="slidenum">
              <a:rPr lang="en-US" smtClean="0">
                <a:solidFill>
                  <a:prstClr val="black"/>
                </a:solidFill>
              </a:rPr>
              <a:pPr defTabSz="457200"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53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2560" cy="599760"/>
          </a:xfrm>
          <a:prstGeom prst="rect">
            <a:avLst/>
          </a:prstGeom>
          <a:solidFill>
            <a:srgbClr val="E5F9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CustomShape 1"/>
          <p:cNvSpPr/>
          <p:nvPr/>
        </p:nvSpPr>
        <p:spPr>
          <a:xfrm>
            <a:off x="0" y="0"/>
            <a:ext cx="9142560" cy="6080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200" b="0" strike="noStrike" spc="-1" dirty="0" smtClean="0">
                <a:solidFill>
                  <a:srgbClr val="00A6D6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Initialization</a:t>
            </a:r>
            <a:endParaRPr lang="en-IN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0" y="609600"/>
            <a:ext cx="91440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 smtClean="0"/>
              <a:t>Sequential copy and increment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963" t="25547" r="46222" b="24412"/>
          <a:stretch/>
        </p:blipFill>
        <p:spPr>
          <a:xfrm>
            <a:off x="4924212" y="1291167"/>
            <a:ext cx="3914987" cy="2573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3555" t="39111" r="31445" b="51803"/>
          <a:stretch/>
        </p:blipFill>
        <p:spPr>
          <a:xfrm>
            <a:off x="817878" y="1440340"/>
            <a:ext cx="3200400" cy="46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8488" t="58116" r="36697" b="35036"/>
          <a:stretch/>
        </p:blipFill>
        <p:spPr>
          <a:xfrm>
            <a:off x="1283544" y="2108359"/>
            <a:ext cx="2269067" cy="352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9217" t="42274" r="27598" b="50746"/>
          <a:stretch/>
        </p:blipFill>
        <p:spPr>
          <a:xfrm>
            <a:off x="443650" y="3666105"/>
            <a:ext cx="3948854" cy="3589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21970" t="31111" r="26061" b="42357"/>
          <a:stretch/>
        </p:blipFill>
        <p:spPr>
          <a:xfrm>
            <a:off x="800558" y="2574573"/>
            <a:ext cx="3235038" cy="92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1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2560" cy="599760"/>
          </a:xfrm>
          <a:prstGeom prst="rect">
            <a:avLst/>
          </a:prstGeom>
          <a:solidFill>
            <a:srgbClr val="E5F9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CustomShape 1"/>
          <p:cNvSpPr/>
          <p:nvPr/>
        </p:nvSpPr>
        <p:spPr>
          <a:xfrm>
            <a:off x="0" y="0"/>
            <a:ext cx="9142560" cy="6080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200" b="0" strike="noStrike" spc="-1" dirty="0" smtClean="0">
                <a:solidFill>
                  <a:srgbClr val="00A6D6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Oracle call</a:t>
            </a:r>
            <a:endParaRPr lang="en-IN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0" y="609600"/>
            <a:ext cx="4849707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  <a:p>
            <a:r>
              <a:rPr lang="en-US" sz="1800" dirty="0" smtClean="0"/>
              <a:t>Circuit </a:t>
            </a:r>
            <a:r>
              <a:rPr lang="en-US" sz="1800" dirty="0"/>
              <a:t>for </a:t>
            </a:r>
            <a:r>
              <a:rPr lang="en-US" sz="1800" dirty="0" smtClean="0"/>
              <a:t>arbitrary </a:t>
            </a:r>
            <a:r>
              <a:rPr lang="en-US" sz="1800" dirty="0"/>
              <a:t>Boolean </a:t>
            </a:r>
            <a:r>
              <a:rPr lang="en-US" sz="1800" dirty="0" smtClean="0"/>
              <a:t>function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If state </a:t>
            </a:r>
            <a:r>
              <a:rPr lang="en-US" sz="1800" dirty="0"/>
              <a:t>of </a:t>
            </a:r>
            <a:r>
              <a:rPr lang="en-US" sz="1800" dirty="0" smtClean="0"/>
              <a:t>an index </a:t>
            </a:r>
            <a:r>
              <a:rPr lang="en-US" sz="1800" dirty="0"/>
              <a:t>needs to be </a:t>
            </a:r>
            <a:r>
              <a:rPr lang="en-US" sz="1800" dirty="0" smtClean="0"/>
              <a:t>marked</a:t>
            </a:r>
          </a:p>
          <a:p>
            <a:pPr lvl="1"/>
            <a:r>
              <a:rPr lang="en-US" sz="1400" dirty="0" smtClean="0"/>
              <a:t>Take Boolean value of Index</a:t>
            </a:r>
          </a:p>
          <a:p>
            <a:pPr lvl="1"/>
            <a:r>
              <a:rPr lang="en-US" sz="1400" dirty="0" smtClean="0"/>
              <a:t>Apply </a:t>
            </a:r>
            <a:r>
              <a:rPr lang="en-US" sz="1400" dirty="0" err="1" smtClean="0"/>
              <a:t>CPhase</a:t>
            </a:r>
            <a:r>
              <a:rPr lang="en-US" sz="1400" dirty="0" smtClean="0"/>
              <a:t> on all s’ qubits</a:t>
            </a:r>
          </a:p>
          <a:p>
            <a:pPr lvl="1"/>
            <a:r>
              <a:rPr lang="en-US" sz="1400" dirty="0" smtClean="0"/>
              <a:t>Inverted Control on qubits with Boolean value = 0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259" t="34897" r="56667" b="15194"/>
          <a:stretch/>
        </p:blipFill>
        <p:spPr>
          <a:xfrm>
            <a:off x="4950579" y="1294553"/>
            <a:ext cx="2932853" cy="25670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2444" t="38980" r="41037" b="55753"/>
          <a:stretch/>
        </p:blipFill>
        <p:spPr>
          <a:xfrm>
            <a:off x="1310276" y="1483359"/>
            <a:ext cx="2416731" cy="433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14090" t="55177" r="12503" b="35868"/>
          <a:stretch/>
        </p:blipFill>
        <p:spPr>
          <a:xfrm>
            <a:off x="198930" y="2004908"/>
            <a:ext cx="4639422" cy="31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6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4" grpId="0"/>
      <p:bldP spid="1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2560" cy="599760"/>
          </a:xfrm>
          <a:prstGeom prst="rect">
            <a:avLst/>
          </a:prstGeom>
          <a:solidFill>
            <a:srgbClr val="E5F9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CustomShape 1"/>
          <p:cNvSpPr/>
          <p:nvPr/>
        </p:nvSpPr>
        <p:spPr>
          <a:xfrm>
            <a:off x="0" y="0"/>
            <a:ext cx="9142560" cy="6080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200" b="0" strike="noStrike" spc="-1" dirty="0" smtClean="0">
                <a:solidFill>
                  <a:srgbClr val="00A6D6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Amplitude amplification</a:t>
            </a:r>
            <a:endParaRPr lang="en-IN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0" y="609600"/>
            <a:ext cx="91440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8445" t="43457" r="37185" b="27572"/>
          <a:stretch/>
        </p:blipFill>
        <p:spPr>
          <a:xfrm>
            <a:off x="6319520" y="723051"/>
            <a:ext cx="2228427" cy="14901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0296" t="29366" r="56370" b="23753"/>
          <a:stretch/>
        </p:blipFill>
        <p:spPr>
          <a:xfrm>
            <a:off x="6319520" y="2386652"/>
            <a:ext cx="2599702" cy="205665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45066" y="2013795"/>
            <a:ext cx="2160694" cy="2239434"/>
            <a:chOff x="961813" y="1110827"/>
            <a:chExt cx="2160694" cy="22394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10519" t="21597" r="65852" b="50749"/>
            <a:stretch/>
          </p:blipFill>
          <p:spPr>
            <a:xfrm>
              <a:off x="961813" y="1110827"/>
              <a:ext cx="2160694" cy="14224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10814" t="49515" r="66334" b="35341"/>
            <a:stretch/>
          </p:blipFill>
          <p:spPr>
            <a:xfrm>
              <a:off x="992292" y="2571327"/>
              <a:ext cx="2089576" cy="778934"/>
            </a:xfrm>
            <a:prstGeom prst="rect">
              <a:avLst/>
            </a:prstGeom>
          </p:spPr>
        </p:pic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152400" y="762000"/>
            <a:ext cx="91440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 smtClean="0"/>
              <a:t>Grover Gate on all s’*M qubits</a:t>
            </a:r>
          </a:p>
          <a:p>
            <a:r>
              <a:rPr lang="en-US" dirty="0" smtClean="0"/>
              <a:t>Inversion about Mean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84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4" grpId="0"/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2560" cy="599760"/>
          </a:xfrm>
          <a:prstGeom prst="rect">
            <a:avLst/>
          </a:prstGeom>
          <a:solidFill>
            <a:srgbClr val="E5F9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CustomShape 1"/>
          <p:cNvSpPr/>
          <p:nvPr/>
        </p:nvSpPr>
        <p:spPr>
          <a:xfrm>
            <a:off x="0" y="0"/>
            <a:ext cx="9142560" cy="6080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200" b="0" strike="noStrike" spc="-1" dirty="0" smtClean="0">
                <a:solidFill>
                  <a:srgbClr val="00A6D6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Motivation</a:t>
            </a:r>
            <a:endParaRPr lang="en-IN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0" y="609600"/>
            <a:ext cx="91440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Jigsaw Puzzles!!</a:t>
            </a:r>
          </a:p>
          <a:p>
            <a:endParaRPr lang="en-US" dirty="0" smtClean="0"/>
          </a:p>
          <a:p>
            <a:endParaRPr lang="en-US" dirty="0"/>
          </a:p>
          <a:p>
            <a:pPr marL="3200400" lvl="7" indent="0">
              <a:buNone/>
            </a:pPr>
            <a:r>
              <a:rPr lang="en-US" sz="1200" dirty="0" smtClean="0"/>
              <a:t>						  … a trip down memory lane (90s kid et. al)</a:t>
            </a:r>
            <a:endParaRPr lang="en-US" dirty="0"/>
          </a:p>
          <a:p>
            <a:r>
              <a:rPr lang="en-US" dirty="0" smtClean="0"/>
              <a:t>Pattern matching for </a:t>
            </a:r>
            <a:r>
              <a:rPr lang="en-US" dirty="0"/>
              <a:t>b</a:t>
            </a:r>
            <a:r>
              <a:rPr lang="en-US" dirty="0" smtClean="0"/>
              <a:t>ig data in an </a:t>
            </a:r>
            <a:r>
              <a:rPr lang="en-US" dirty="0" err="1"/>
              <a:t>e</a:t>
            </a:r>
            <a:r>
              <a:rPr lang="en-US" dirty="0" err="1" smtClean="0"/>
              <a:t>xa</a:t>
            </a:r>
            <a:r>
              <a:rPr lang="en-US" dirty="0" smtClean="0"/>
              <a:t>-scale computer</a:t>
            </a:r>
          </a:p>
          <a:p>
            <a:pPr lvl="1"/>
            <a:r>
              <a:rPr lang="en-US" sz="1600" dirty="0" smtClean="0"/>
              <a:t>Pattern matching: classification &amp; analysis</a:t>
            </a:r>
          </a:p>
          <a:p>
            <a:pPr lvl="1"/>
            <a:r>
              <a:rPr lang="en-US" sz="1600" dirty="0" smtClean="0"/>
              <a:t>Big data sources: social media, genes, LHC</a:t>
            </a:r>
          </a:p>
          <a:p>
            <a:pPr lvl="1"/>
            <a:r>
              <a:rPr lang="en-US" sz="1600" dirty="0" err="1" smtClean="0"/>
              <a:t>Exa</a:t>
            </a:r>
            <a:r>
              <a:rPr lang="en-US" sz="1600" dirty="0" smtClean="0"/>
              <a:t>-scale device: GPU clusters</a:t>
            </a:r>
            <a:endParaRPr lang="en-US" dirty="0"/>
          </a:p>
        </p:txBody>
      </p:sp>
      <p:pic>
        <p:nvPicPr>
          <p:cNvPr id="1026" name="Picture 2" descr="https://i.ytimg.com/vi/0Li2qKm_5tQ/hq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9" b="12682"/>
          <a:stretch/>
        </p:blipFill>
        <p:spPr bwMode="auto">
          <a:xfrm>
            <a:off x="3058294" y="713581"/>
            <a:ext cx="3025972" cy="169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6167954" y="713581"/>
            <a:ext cx="2892358" cy="1363503"/>
            <a:chOff x="6167336" y="713582"/>
            <a:chExt cx="2892358" cy="136350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l="20851" t="22821" r="44538" b="62301"/>
            <a:stretch/>
          </p:blipFill>
          <p:spPr>
            <a:xfrm>
              <a:off x="6167336" y="713582"/>
              <a:ext cx="2892358" cy="69938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/>
            <a:srcRect l="20709" t="57746" r="39007" b="28384"/>
            <a:stretch/>
          </p:blipFill>
          <p:spPr>
            <a:xfrm>
              <a:off x="6167336" y="1516946"/>
              <a:ext cx="2892358" cy="560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173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4" grpId="0"/>
      <p:bldP spid="1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2560" cy="599760"/>
          </a:xfrm>
          <a:prstGeom prst="rect">
            <a:avLst/>
          </a:prstGeom>
          <a:solidFill>
            <a:srgbClr val="E5F9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CustomShape 1"/>
          <p:cNvSpPr/>
          <p:nvPr/>
        </p:nvSpPr>
        <p:spPr>
          <a:xfrm>
            <a:off x="0" y="0"/>
            <a:ext cx="9142560" cy="6080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200" b="0" strike="noStrike" spc="-1" dirty="0" smtClean="0">
                <a:solidFill>
                  <a:srgbClr val="00A6D6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Pattern Matching</a:t>
            </a:r>
            <a:endParaRPr lang="en-IN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583" t="21630" r="20333" b="48000"/>
          <a:stretch/>
        </p:blipFill>
        <p:spPr>
          <a:xfrm>
            <a:off x="1073213" y="2989605"/>
            <a:ext cx="3718560" cy="111285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4000" t="21333" r="11778" b="34223"/>
          <a:stretch/>
        </p:blipFill>
        <p:spPr>
          <a:xfrm>
            <a:off x="127974" y="758161"/>
            <a:ext cx="5609039" cy="1889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1000" t="26099" r="50166" b="17160"/>
          <a:stretch/>
        </p:blipFill>
        <p:spPr>
          <a:xfrm>
            <a:off x="6247962" y="1118293"/>
            <a:ext cx="2402462" cy="19745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52150" t="16198" r="8896" b="56741"/>
          <a:stretch/>
        </p:blipFill>
        <p:spPr>
          <a:xfrm>
            <a:off x="6243199" y="3103558"/>
            <a:ext cx="2402463" cy="9388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43198" y="1243867"/>
            <a:ext cx="2402464" cy="215046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43198" y="2173288"/>
            <a:ext cx="2402464" cy="347565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42148" y="2752034"/>
            <a:ext cx="2402464" cy="571996"/>
          </a:xfrm>
          <a:prstGeom prst="rect">
            <a:avLst/>
          </a:prstGeom>
          <a:solidFill>
            <a:srgbClr val="00B050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56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4" grpId="0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2560" cy="599760"/>
          </a:xfrm>
          <a:prstGeom prst="rect">
            <a:avLst/>
          </a:prstGeom>
          <a:solidFill>
            <a:srgbClr val="E5F9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CustomShape 1"/>
          <p:cNvSpPr/>
          <p:nvPr/>
        </p:nvSpPr>
        <p:spPr>
          <a:xfrm>
            <a:off x="0" y="0"/>
            <a:ext cx="9142560" cy="6080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200" b="0" strike="noStrike" spc="-1" dirty="0" smtClean="0">
                <a:solidFill>
                  <a:srgbClr val="00A6D6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Oracles</a:t>
            </a:r>
            <a:endParaRPr lang="en-IN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0" y="609600"/>
            <a:ext cx="91440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 smtClean="0"/>
              <a:t>Grover’s search</a:t>
            </a:r>
          </a:p>
          <a:p>
            <a:pPr lvl="1"/>
            <a:r>
              <a:rPr lang="en-US" sz="1600" dirty="0"/>
              <a:t>unstructured database</a:t>
            </a:r>
          </a:p>
          <a:p>
            <a:pPr lvl="1"/>
            <a:r>
              <a:rPr lang="en-US" sz="1600" dirty="0"/>
              <a:t>assumes existence of an Oracle</a:t>
            </a:r>
          </a:p>
          <a:p>
            <a:pPr lvl="1"/>
            <a:r>
              <a:rPr lang="en-US" sz="1600" dirty="0"/>
              <a:t>quadratic reduction in query </a:t>
            </a:r>
            <a:r>
              <a:rPr lang="en-US" sz="1600" dirty="0" smtClean="0"/>
              <a:t>complexity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is an Oracle?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Image result for 3 eyed rave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" t="4084" r="4231" b="37722"/>
          <a:stretch/>
        </p:blipFill>
        <p:spPr bwMode="auto">
          <a:xfrm>
            <a:off x="6293550" y="2840192"/>
            <a:ext cx="1838297" cy="1625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110432" y="3237495"/>
            <a:ext cx="954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hiller" panose="04020404031007020602" pitchFamily="82" charset="0"/>
              </a:rPr>
              <a:t>Learned</a:t>
            </a:r>
          </a:p>
          <a:p>
            <a:pPr algn="ctr"/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hiller" panose="04020404031007020602" pitchFamily="82" charset="0"/>
              </a:rPr>
              <a:t>Introvert</a:t>
            </a:r>
          </a:p>
          <a:p>
            <a:pPr algn="ctr"/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hiller" panose="04020404031007020602" pitchFamily="82" charset="0"/>
              </a:rPr>
              <a:t>Mystical</a:t>
            </a:r>
          </a:p>
          <a:p>
            <a:pPr algn="ctr"/>
            <a:r>
              <a:rPr lang="en-US" sz="1600" dirty="0" smtClean="0">
                <a:solidFill>
                  <a:schemeClr val="bg2">
                    <a:lumMod val="25000"/>
                  </a:schemeClr>
                </a:solidFill>
                <a:latin typeface="Chiller" panose="04020404031007020602" pitchFamily="82" charset="0"/>
              </a:rPr>
              <a:t>Fictional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Chiller" panose="04020404031007020602" pitchFamily="8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1980" t="21482" r="21146" b="60926"/>
          <a:stretch/>
        </p:blipFill>
        <p:spPr>
          <a:xfrm>
            <a:off x="5502962" y="722564"/>
            <a:ext cx="3419475" cy="5949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6772" t="20555" r="41353" b="48519"/>
          <a:stretch/>
        </p:blipFill>
        <p:spPr>
          <a:xfrm>
            <a:off x="5470593" y="1484564"/>
            <a:ext cx="3484212" cy="116840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5360086" y="1403254"/>
            <a:ext cx="3705226" cy="1323974"/>
          </a:xfrm>
          <a:prstGeom prst="roundRect">
            <a:avLst/>
          </a:prstGeom>
          <a:solidFill>
            <a:srgbClr val="FF0000">
              <a:alpha val="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998512" y="2139853"/>
            <a:ext cx="478456" cy="177800"/>
          </a:xfrm>
          <a:prstGeom prst="roundRect">
            <a:avLst/>
          </a:prstGeom>
          <a:solidFill>
            <a:srgbClr val="FF0000">
              <a:alpha val="1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836157" y="728699"/>
            <a:ext cx="1086280" cy="168969"/>
          </a:xfrm>
          <a:prstGeom prst="rect">
            <a:avLst/>
          </a:prstGeom>
          <a:solidFill>
            <a:srgbClr val="00B050">
              <a:alpha val="1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17666" t="42074" r="2250" b="34518"/>
          <a:stretch/>
        </p:blipFill>
        <p:spPr>
          <a:xfrm>
            <a:off x="625294" y="3195714"/>
            <a:ext cx="5562597" cy="91455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1920492" y="3776104"/>
            <a:ext cx="3225184" cy="161389"/>
          </a:xfrm>
          <a:prstGeom prst="rect">
            <a:avLst/>
          </a:prstGeom>
          <a:solidFill>
            <a:srgbClr val="FF0000">
              <a:alpha val="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03490" y="4009814"/>
            <a:ext cx="569577" cy="237066"/>
          </a:xfrm>
          <a:prstGeom prst="rect">
            <a:avLst/>
          </a:prstGeom>
          <a:solidFill>
            <a:srgbClr val="FF0000">
              <a:alpha val="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53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4" grpId="0"/>
      <p:bldP spid="15" grpId="0" uiExpand="1" build="p"/>
      <p:bldP spid="2" grpId="0"/>
      <p:bldP spid="9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2560" cy="599760"/>
          </a:xfrm>
          <a:prstGeom prst="rect">
            <a:avLst/>
          </a:prstGeom>
          <a:solidFill>
            <a:srgbClr val="E5F9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CustomShape 1"/>
          <p:cNvSpPr/>
          <p:nvPr/>
        </p:nvSpPr>
        <p:spPr>
          <a:xfrm>
            <a:off x="0" y="0"/>
            <a:ext cx="9142560" cy="6080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200" b="0" strike="noStrike" spc="-1" dirty="0" smtClean="0">
                <a:solidFill>
                  <a:srgbClr val="00A6D6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Quantum Pattern Matching</a:t>
            </a:r>
            <a:endParaRPr lang="en-IN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0" y="609600"/>
            <a:ext cx="91440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66738" y="800922"/>
            <a:ext cx="8416284" cy="796290"/>
            <a:chOff x="387061" y="3070829"/>
            <a:chExt cx="8416284" cy="796290"/>
          </a:xfrm>
        </p:grpSpPr>
        <p:sp>
          <p:nvSpPr>
            <p:cNvPr id="6" name="Rectangle 5"/>
            <p:cNvSpPr/>
            <p:nvPr/>
          </p:nvSpPr>
          <p:spPr>
            <a:xfrm>
              <a:off x="1874865" y="3070829"/>
              <a:ext cx="977264" cy="61722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dirty="0" err="1" smtClean="0">
                  <a:solidFill>
                    <a:schemeClr val="accent4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H</a:t>
              </a:r>
              <a:r>
                <a:rPr lang="en-US" baseline="30000" dirty="0" err="1" smtClean="0">
                  <a:solidFill>
                    <a:schemeClr val="accent4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⊗n</a:t>
              </a:r>
              <a:endParaRPr lang="en-US" baseline="300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362668" y="3070829"/>
              <a:ext cx="977265" cy="61722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Oracle</a:t>
              </a:r>
              <a:endParaRPr lang="en-US" baseline="300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50472" y="3070829"/>
              <a:ext cx="977265" cy="61722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A.A.</a:t>
              </a:r>
              <a:endParaRPr lang="en-US" baseline="300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338276" y="3070829"/>
              <a:ext cx="977265" cy="61722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baseline="30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" name="Chord 9"/>
            <p:cNvSpPr/>
            <p:nvPr/>
          </p:nvSpPr>
          <p:spPr>
            <a:xfrm rot="5400000">
              <a:off x="6601601" y="3371819"/>
              <a:ext cx="495300" cy="495300"/>
            </a:xfrm>
            <a:prstGeom prst="chord">
              <a:avLst>
                <a:gd name="adj1" fmla="val 5529777"/>
                <a:gd name="adj2" fmla="val 16061740"/>
              </a:avLst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baseline="30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11" name="Straight Arrow Connector 10"/>
            <p:cNvCxnSpPr>
              <a:stCxn id="10" idx="2"/>
            </p:cNvCxnSpPr>
            <p:nvPr/>
          </p:nvCxnSpPr>
          <p:spPr>
            <a:xfrm flipV="1">
              <a:off x="6849239" y="3262282"/>
              <a:ext cx="161940" cy="347535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/>
            <p:cNvCxnSpPr>
              <a:stCxn id="6" idx="3"/>
              <a:endCxn id="7" idx="1"/>
            </p:cNvCxnSpPr>
            <p:nvPr/>
          </p:nvCxnSpPr>
          <p:spPr>
            <a:xfrm>
              <a:off x="2852129" y="3379439"/>
              <a:ext cx="510539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3"/>
              <a:endCxn id="8" idx="1"/>
            </p:cNvCxnSpPr>
            <p:nvPr/>
          </p:nvCxnSpPr>
          <p:spPr>
            <a:xfrm>
              <a:off x="4339933" y="3379439"/>
              <a:ext cx="510539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8" idx="3"/>
              <a:endCxn id="9" idx="1"/>
            </p:cNvCxnSpPr>
            <p:nvPr/>
          </p:nvCxnSpPr>
          <p:spPr>
            <a:xfrm>
              <a:off x="5827737" y="3379439"/>
              <a:ext cx="510539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387061" y="3070829"/>
              <a:ext cx="977265" cy="61722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|0&gt;</a:t>
              </a:r>
              <a:r>
                <a:rPr lang="en-US" baseline="30000" dirty="0" smtClean="0">
                  <a:solidFill>
                    <a:schemeClr val="accent4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⊗n</a:t>
              </a:r>
              <a:endParaRPr lang="en-US" baseline="300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17" name="Straight Connector 16"/>
            <p:cNvCxnSpPr>
              <a:stCxn id="16" idx="3"/>
              <a:endCxn id="6" idx="1"/>
            </p:cNvCxnSpPr>
            <p:nvPr/>
          </p:nvCxnSpPr>
          <p:spPr>
            <a:xfrm>
              <a:off x="1364326" y="3379439"/>
              <a:ext cx="510539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7826080" y="3070829"/>
              <a:ext cx="977265" cy="61722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dirty="0" err="1" smtClean="0">
                  <a:solidFill>
                    <a:schemeClr val="accent4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ans</a:t>
              </a:r>
              <a:endParaRPr lang="en-US" baseline="300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7315541" y="3349334"/>
              <a:ext cx="510539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315541" y="3413564"/>
              <a:ext cx="510539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959780" y="1439504"/>
            <a:ext cx="1742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Depends on</a:t>
            </a:r>
            <a:br>
              <a:rPr lang="en-US" sz="1200" dirty="0" smtClean="0"/>
            </a:br>
            <a:r>
              <a:rPr lang="en-US" sz="1200" i="1" dirty="0" smtClean="0"/>
              <a:t>w</a:t>
            </a:r>
            <a:r>
              <a:rPr lang="en-US" sz="1200" dirty="0" smtClean="0"/>
              <a:t>:</a:t>
            </a:r>
            <a:r>
              <a:rPr lang="en-US" sz="1200" i="1" dirty="0" smtClean="0"/>
              <a:t>p</a:t>
            </a:r>
            <a:r>
              <a:rPr lang="en-US" sz="1200" dirty="0" smtClean="0"/>
              <a:t> relation</a:t>
            </a:r>
            <a:endParaRPr lang="en-US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3396181" y="1676923"/>
            <a:ext cx="863400" cy="189219"/>
          </a:xfrm>
          <a:prstGeom prst="roundRect">
            <a:avLst/>
          </a:prstGeom>
          <a:solidFill>
            <a:srgbClr val="FF0000">
              <a:alpha val="1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493847" y="2167810"/>
            <a:ext cx="15621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w</a:t>
            </a:r>
            <a:r>
              <a:rPr lang="en-US" sz="1050" dirty="0" smtClean="0"/>
              <a:t>: Reference Pattern</a:t>
            </a:r>
          </a:p>
          <a:p>
            <a:pPr algn="r"/>
            <a:r>
              <a:rPr lang="en-US" sz="1050" dirty="0" smtClean="0"/>
              <a:t>p: Search Pattern</a:t>
            </a:r>
          </a:p>
          <a:p>
            <a:pPr algn="r"/>
            <a:r>
              <a:rPr lang="el-GR" sz="1050" dirty="0" smtClean="0"/>
              <a:t>Σ</a:t>
            </a:r>
            <a:r>
              <a:rPr lang="en-US" sz="1050" dirty="0" smtClean="0"/>
              <a:t>: Alphabet</a:t>
            </a:r>
            <a:endParaRPr lang="en-US" sz="1050" dirty="0"/>
          </a:p>
        </p:txBody>
      </p:sp>
      <p:grpSp>
        <p:nvGrpSpPr>
          <p:cNvPr id="24" name="Group 23"/>
          <p:cNvGrpSpPr/>
          <p:nvPr/>
        </p:nvGrpSpPr>
        <p:grpSpPr>
          <a:xfrm>
            <a:off x="363858" y="2333929"/>
            <a:ext cx="8416284" cy="2130744"/>
            <a:chOff x="379441" y="711517"/>
            <a:chExt cx="8416284" cy="2130744"/>
          </a:xfrm>
        </p:grpSpPr>
        <p:sp>
          <p:nvSpPr>
            <p:cNvPr id="25" name="Rectangle 24"/>
            <p:cNvSpPr/>
            <p:nvPr/>
          </p:nvSpPr>
          <p:spPr>
            <a:xfrm>
              <a:off x="1867245" y="1894205"/>
              <a:ext cx="977264" cy="61722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dirty="0" err="1" smtClean="0">
                  <a:solidFill>
                    <a:schemeClr val="accent4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Init</a:t>
              </a:r>
              <a:endParaRPr lang="en-US" baseline="300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55048" y="1894205"/>
              <a:ext cx="977265" cy="61722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Oracle</a:t>
              </a:r>
              <a:endParaRPr lang="en-US" baseline="300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27" name="Straight Connector 26"/>
            <p:cNvCxnSpPr>
              <a:stCxn id="25" idx="3"/>
              <a:endCxn id="26" idx="1"/>
            </p:cNvCxnSpPr>
            <p:nvPr/>
          </p:nvCxnSpPr>
          <p:spPr>
            <a:xfrm>
              <a:off x="2844509" y="2202815"/>
              <a:ext cx="510539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379441" y="1894205"/>
              <a:ext cx="977265" cy="61722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|0&gt;</a:t>
              </a:r>
              <a:r>
                <a:rPr lang="en-US" baseline="30000" dirty="0" smtClean="0">
                  <a:solidFill>
                    <a:schemeClr val="accent4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⊗n</a:t>
              </a:r>
              <a:endParaRPr lang="en-US" baseline="300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29" name="Straight Connector 28"/>
            <p:cNvCxnSpPr>
              <a:stCxn id="28" idx="3"/>
              <a:endCxn id="25" idx="1"/>
            </p:cNvCxnSpPr>
            <p:nvPr/>
          </p:nvCxnSpPr>
          <p:spPr>
            <a:xfrm>
              <a:off x="1356706" y="2202815"/>
              <a:ext cx="510539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4842852" y="1894205"/>
              <a:ext cx="977265" cy="61722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A.A.</a:t>
              </a:r>
              <a:endParaRPr lang="en-US" baseline="300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30656" y="1894205"/>
              <a:ext cx="977265" cy="61722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baseline="30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5400000">
              <a:off x="6593981" y="2195195"/>
              <a:ext cx="495300" cy="495300"/>
            </a:xfrm>
            <a:prstGeom prst="chord">
              <a:avLst>
                <a:gd name="adj1" fmla="val 5529777"/>
                <a:gd name="adj2" fmla="val 16061740"/>
              </a:avLst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baseline="30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33" name="Straight Arrow Connector 32"/>
            <p:cNvCxnSpPr>
              <a:stCxn id="32" idx="2"/>
            </p:cNvCxnSpPr>
            <p:nvPr/>
          </p:nvCxnSpPr>
          <p:spPr>
            <a:xfrm flipV="1">
              <a:off x="6841619" y="2085658"/>
              <a:ext cx="161940" cy="347535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>
              <a:stCxn id="26" idx="3"/>
              <a:endCxn id="30" idx="1"/>
            </p:cNvCxnSpPr>
            <p:nvPr/>
          </p:nvCxnSpPr>
          <p:spPr>
            <a:xfrm>
              <a:off x="4332313" y="2202815"/>
              <a:ext cx="510539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0" idx="3"/>
              <a:endCxn id="31" idx="1"/>
            </p:cNvCxnSpPr>
            <p:nvPr/>
          </p:nvCxnSpPr>
          <p:spPr>
            <a:xfrm>
              <a:off x="5820117" y="2202815"/>
              <a:ext cx="510539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7818460" y="1894205"/>
              <a:ext cx="977265" cy="61722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dirty="0" smtClean="0">
                  <a:solidFill>
                    <a:schemeClr val="accent4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index</a:t>
              </a:r>
              <a:endParaRPr lang="en-US" baseline="300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7307921" y="2172710"/>
              <a:ext cx="510539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307921" y="2236940"/>
              <a:ext cx="510539" cy="0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3356218" y="889952"/>
              <a:ext cx="977265" cy="61722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2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i="1" dirty="0">
                  <a:solidFill>
                    <a:schemeClr val="accent4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</a:t>
              </a:r>
              <a:endParaRPr lang="en-US" i="1" baseline="300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cxnSp>
          <p:nvCxnSpPr>
            <p:cNvPr id="40" name="Straight Connector 39"/>
            <p:cNvCxnSpPr>
              <a:stCxn id="26" idx="0"/>
              <a:endCxn id="39" idx="2"/>
            </p:cNvCxnSpPr>
            <p:nvPr/>
          </p:nvCxnSpPr>
          <p:spPr>
            <a:xfrm flipV="1">
              <a:off x="3843681" y="1507172"/>
              <a:ext cx="1170" cy="387033"/>
            </a:xfrm>
            <a:prstGeom prst="line">
              <a:avLst/>
            </a:prstGeom>
            <a:ln>
              <a:solidFill>
                <a:schemeClr val="accent4">
                  <a:lumMod val="50000"/>
                </a:schemeClr>
              </a:solidFill>
              <a:headEnd type="none"/>
              <a:tailEnd type="oval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231008" y="2491918"/>
              <a:ext cx="12249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Depends on </a:t>
              </a:r>
              <a:r>
                <a:rPr lang="en-US" sz="1200" i="1" dirty="0"/>
                <a:t>w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661068" y="711517"/>
              <a:ext cx="2877422" cy="2130744"/>
            </a:xfrm>
            <a:prstGeom prst="roundRect">
              <a:avLst/>
            </a:prstGeom>
            <a:noFill/>
            <a:ln>
              <a:solidFill>
                <a:srgbClr val="00B05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358516" y="1870808"/>
            <a:ext cx="2547358" cy="431175"/>
            <a:chOff x="3358516" y="1870808"/>
            <a:chExt cx="2547358" cy="431175"/>
          </a:xfrm>
        </p:grpSpPr>
        <p:sp>
          <p:nvSpPr>
            <p:cNvPr id="2" name="Left Brace 1"/>
            <p:cNvSpPr/>
            <p:nvPr/>
          </p:nvSpPr>
          <p:spPr>
            <a:xfrm rot="16200000">
              <a:off x="4487094" y="762456"/>
              <a:ext cx="188862" cy="2446018"/>
            </a:xfrm>
            <a:prstGeom prst="leftBrace">
              <a:avLst>
                <a:gd name="adj1" fmla="val 38593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Left Brace 42"/>
            <p:cNvSpPr/>
            <p:nvPr/>
          </p:nvSpPr>
          <p:spPr>
            <a:xfrm rot="5400000">
              <a:off x="4487094" y="984543"/>
              <a:ext cx="188862" cy="2446018"/>
            </a:xfrm>
            <a:prstGeom prst="leftBrace">
              <a:avLst>
                <a:gd name="adj1" fmla="val 38593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00835" y="1870808"/>
              <a:ext cx="1305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repeat √N times</a:t>
              </a:r>
              <a:r>
                <a:rPr lang="en-US" dirty="0" smtClean="0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740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4" grpId="0"/>
      <p:bldP spid="21" grpId="0"/>
      <p:bldP spid="22" grpId="0" animBg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2560" cy="599760"/>
          </a:xfrm>
          <a:prstGeom prst="rect">
            <a:avLst/>
          </a:prstGeom>
          <a:solidFill>
            <a:srgbClr val="E5F9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CustomShape 1"/>
          <p:cNvSpPr/>
          <p:nvPr/>
        </p:nvSpPr>
        <p:spPr>
          <a:xfrm>
            <a:off x="0" y="0"/>
            <a:ext cx="9142560" cy="6080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200" b="0" strike="noStrike" spc="-1" dirty="0" smtClean="0">
                <a:solidFill>
                  <a:srgbClr val="00A6D6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Tools</a:t>
            </a:r>
            <a:endParaRPr lang="en-IN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0" y="609600"/>
            <a:ext cx="91440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MATLAB</a:t>
            </a:r>
          </a:p>
          <a:p>
            <a:endParaRPr lang="en-US" dirty="0"/>
          </a:p>
          <a:p>
            <a:r>
              <a:rPr lang="en-US" dirty="0" err="1" smtClean="0"/>
              <a:t>QuInE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OpenQL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QX simulator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71" y="695765"/>
            <a:ext cx="6327176" cy="3764670"/>
          </a:xfrm>
          <a:prstGeom prst="rect">
            <a:avLst/>
          </a:prstGeom>
        </p:spPr>
      </p:pic>
      <p:sp>
        <p:nvSpPr>
          <p:cNvPr id="4" name="Notched Right Arrow 3"/>
          <p:cNvSpPr/>
          <p:nvPr/>
        </p:nvSpPr>
        <p:spPr>
          <a:xfrm>
            <a:off x="2319196" y="2065020"/>
            <a:ext cx="819150" cy="118110"/>
          </a:xfrm>
          <a:prstGeom prst="notched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otched Right Arrow 6"/>
          <p:cNvSpPr/>
          <p:nvPr/>
        </p:nvSpPr>
        <p:spPr>
          <a:xfrm>
            <a:off x="2319196" y="2210240"/>
            <a:ext cx="819150" cy="118110"/>
          </a:xfrm>
          <a:prstGeom prst="notched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5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4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145743" y="1011382"/>
            <a:ext cx="3125518" cy="3533658"/>
            <a:chOff x="3145743" y="1011382"/>
            <a:chExt cx="3125518" cy="3533658"/>
          </a:xfrm>
        </p:grpSpPr>
        <p:grpSp>
          <p:nvGrpSpPr>
            <p:cNvPr id="4" name="Group 3"/>
            <p:cNvGrpSpPr/>
            <p:nvPr/>
          </p:nvGrpSpPr>
          <p:grpSpPr>
            <a:xfrm>
              <a:off x="3392469" y="1671942"/>
              <a:ext cx="2790924" cy="1113199"/>
              <a:chOff x="3753497" y="1660092"/>
              <a:chExt cx="2790924" cy="111319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/>
              <a:srcRect l="36926" t="55177" r="35339" b="40218"/>
              <a:stretch/>
            </p:blipFill>
            <p:spPr>
              <a:xfrm>
                <a:off x="3753497" y="2017042"/>
                <a:ext cx="2790924" cy="23394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42444" t="38980" r="41037" b="55753"/>
              <a:stretch/>
            </p:blipFill>
            <p:spPr>
              <a:xfrm>
                <a:off x="4174077" y="1660092"/>
                <a:ext cx="1949764" cy="313903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/>
              <a:srcRect l="51209" t="60890" r="23877" b="35868"/>
              <a:stretch/>
            </p:blipFill>
            <p:spPr>
              <a:xfrm>
                <a:off x="3895469" y="2433017"/>
                <a:ext cx="2506980" cy="164716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3"/>
              <a:srcRect l="20967" t="60947" r="54270" b="35868"/>
              <a:stretch/>
            </p:blipFill>
            <p:spPr>
              <a:xfrm>
                <a:off x="3875062" y="2255832"/>
                <a:ext cx="2491740" cy="161779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3"/>
              <a:srcRect l="76550" t="60964" r="12503" b="35868"/>
              <a:stretch/>
            </p:blipFill>
            <p:spPr>
              <a:xfrm>
                <a:off x="4570181" y="2612378"/>
                <a:ext cx="1101502" cy="160913"/>
              </a:xfrm>
              <a:prstGeom prst="rect">
                <a:avLst/>
              </a:prstGeom>
            </p:spPr>
          </p:pic>
        </p:grpSp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3145743" y="1011382"/>
              <a:ext cx="3125518" cy="3533658"/>
            </a:xfrm>
            <a:prstGeom prst="rect">
              <a:avLst/>
            </a:prstGeom>
            <a:solidFill>
              <a:srgbClr val="CCFFCC">
                <a:alpha val="27059"/>
              </a:srgb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00A6D6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rgbClr val="00A6D6"/>
                </a:buClr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rgbClr val="00A6D6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</a:pPr>
              <a:endParaRPr lang="en-US" sz="1400" dirty="0" smtClean="0"/>
            </a:p>
            <a:p>
              <a:pPr>
                <a:buClrTx/>
              </a:pPr>
              <a:r>
                <a:rPr lang="en-US" sz="1400" dirty="0"/>
                <a:t>A</a:t>
              </a:r>
              <a:r>
                <a:rPr lang="en-US" sz="1400" dirty="0" smtClean="0"/>
                <a:t>rbitrary </a:t>
              </a:r>
              <a:r>
                <a:rPr lang="en-US" sz="1400" dirty="0"/>
                <a:t>Boolean </a:t>
              </a:r>
              <a:r>
                <a:rPr lang="en-US" sz="1400" dirty="0" smtClean="0"/>
                <a:t>function</a:t>
              </a:r>
              <a:endParaRPr lang="en-US" sz="1400" dirty="0"/>
            </a:p>
            <a:p>
              <a:pPr>
                <a:buClrTx/>
              </a:pPr>
              <a:endParaRPr lang="en-US" sz="1400" dirty="0" smtClean="0"/>
            </a:p>
            <a:p>
              <a:pPr>
                <a:buClrTx/>
              </a:pPr>
              <a:endParaRPr lang="en-US" sz="1400" dirty="0"/>
            </a:p>
            <a:p>
              <a:pPr>
                <a:buClrTx/>
              </a:pPr>
              <a:endParaRPr lang="en-US" sz="1400" dirty="0" smtClean="0"/>
            </a:p>
            <a:p>
              <a:pPr>
                <a:buClrTx/>
              </a:pPr>
              <a:endParaRPr lang="en-US" sz="1400" dirty="0" smtClean="0"/>
            </a:p>
            <a:p>
              <a:pPr>
                <a:buClrTx/>
              </a:pPr>
              <a:endParaRPr lang="en-US" sz="1400" dirty="0" smtClean="0"/>
            </a:p>
            <a:p>
              <a:pPr>
                <a:buClrTx/>
              </a:pPr>
              <a:endParaRPr lang="en-US" sz="1400" dirty="0"/>
            </a:p>
            <a:p>
              <a:pPr>
                <a:buClrTx/>
              </a:pPr>
              <a:r>
                <a:rPr lang="en-US" sz="1400" dirty="0" smtClean="0"/>
                <a:t>If state </a:t>
              </a:r>
              <a:r>
                <a:rPr lang="en-US" sz="1400" dirty="0"/>
                <a:t>of </a:t>
              </a:r>
              <a:r>
                <a:rPr lang="en-US" sz="1400" dirty="0" smtClean="0"/>
                <a:t>an index to </a:t>
              </a:r>
              <a:r>
                <a:rPr lang="en-US" sz="1400" dirty="0"/>
                <a:t>be </a:t>
              </a:r>
              <a:r>
                <a:rPr lang="en-US" sz="1400" dirty="0" smtClean="0"/>
                <a:t>marked</a:t>
              </a:r>
            </a:p>
            <a:p>
              <a:pPr lvl="1">
                <a:buClrTx/>
              </a:pPr>
              <a:r>
                <a:rPr lang="en-US" sz="1100" dirty="0" smtClean="0"/>
                <a:t>Take Boolean value of Index</a:t>
              </a:r>
            </a:p>
            <a:p>
              <a:pPr lvl="1">
                <a:buClrTx/>
              </a:pPr>
              <a:r>
                <a:rPr lang="en-US" sz="1100" dirty="0" smtClean="0"/>
                <a:t>Apply </a:t>
              </a:r>
              <a:r>
                <a:rPr lang="en-US" sz="1100" dirty="0" err="1" smtClean="0"/>
                <a:t>CPhase</a:t>
              </a:r>
              <a:r>
                <a:rPr lang="en-US" sz="1100" dirty="0" smtClean="0"/>
                <a:t> on all s’ qubits</a:t>
              </a:r>
            </a:p>
            <a:p>
              <a:pPr lvl="1">
                <a:buClrTx/>
              </a:pPr>
              <a:r>
                <a:rPr lang="en-US" sz="1100" dirty="0" smtClean="0"/>
                <a:t>X Control on qubits with value = 0</a:t>
              </a:r>
              <a:endParaRPr lang="en-US" sz="11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1011382"/>
            <a:ext cx="3138055" cy="3535218"/>
            <a:chOff x="0" y="1011382"/>
            <a:chExt cx="3138055" cy="35352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33555" t="39111" r="31445" b="51803"/>
            <a:stretch/>
          </p:blipFill>
          <p:spPr>
            <a:xfrm>
              <a:off x="270234" y="2052942"/>
              <a:ext cx="2700120" cy="39430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38488" t="58116" r="36697" b="35036"/>
            <a:stretch/>
          </p:blipFill>
          <p:spPr>
            <a:xfrm>
              <a:off x="728858" y="2540177"/>
              <a:ext cx="1764157" cy="27384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/>
            <a:srcRect l="29217" t="42274" r="27598" b="50746"/>
            <a:stretch/>
          </p:blipFill>
          <p:spPr>
            <a:xfrm>
              <a:off x="74394" y="4014823"/>
              <a:ext cx="2978423" cy="2707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/>
            <a:srcRect l="21970" t="31111" r="26061" b="42357"/>
            <a:stretch/>
          </p:blipFill>
          <p:spPr>
            <a:xfrm>
              <a:off x="85237" y="2903065"/>
              <a:ext cx="2967580" cy="852206"/>
            </a:xfrm>
            <a:prstGeom prst="rect">
              <a:avLst/>
            </a:prstGeom>
          </p:spPr>
        </p:pic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0" y="1011382"/>
              <a:ext cx="3138055" cy="3535218"/>
            </a:xfrm>
            <a:prstGeom prst="rect">
              <a:avLst/>
            </a:prstGeom>
            <a:solidFill>
              <a:srgbClr val="CCECFF">
                <a:alpha val="27059"/>
              </a:srgb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00A6D6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rgbClr val="00A6D6"/>
                </a:buClr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rgbClr val="00A6D6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</a:pPr>
              <a:endParaRPr lang="en-US" sz="1400" dirty="0"/>
            </a:p>
            <a:p>
              <a:pPr>
                <a:buClrTx/>
              </a:pPr>
              <a:r>
                <a:rPr lang="en-US" sz="1400" dirty="0" smtClean="0"/>
                <a:t>11</a:t>
              </a:r>
              <a:r>
                <a:rPr lang="en-US" sz="1400" dirty="0" smtClean="0">
                  <a:solidFill>
                    <a:srgbClr val="FF0066"/>
                  </a:solidFill>
                </a:rPr>
                <a:t>10</a:t>
              </a:r>
              <a:r>
                <a:rPr lang="en-US" sz="1400" dirty="0" smtClean="0"/>
                <a:t>00000</a:t>
              </a:r>
            </a:p>
            <a:p>
              <a:pPr>
                <a:buClrTx/>
              </a:pPr>
              <a:r>
                <a:rPr lang="en-US" sz="1400" dirty="0" smtClean="0"/>
                <a:t>Sequential copy and increment</a:t>
              </a:r>
            </a:p>
            <a:p>
              <a:pPr>
                <a:buClrTx/>
              </a:pPr>
              <a:endParaRPr lang="en-US" sz="1400" dirty="0" smtClean="0"/>
            </a:p>
            <a:p>
              <a:pPr>
                <a:buClrTx/>
              </a:pPr>
              <a:endParaRPr lang="en-US" sz="14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271261" y="1009822"/>
            <a:ext cx="2872739" cy="3526938"/>
            <a:chOff x="6271261" y="1009822"/>
            <a:chExt cx="2872739" cy="352693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8"/>
            <a:srcRect l="38445" t="43457" r="37185" b="27572"/>
            <a:stretch/>
          </p:blipFill>
          <p:spPr>
            <a:xfrm>
              <a:off x="6534318" y="2538011"/>
              <a:ext cx="2346624" cy="1569170"/>
            </a:xfrm>
            <a:prstGeom prst="rect">
              <a:avLst/>
            </a:prstGeom>
          </p:spPr>
        </p:pic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6271261" y="1009822"/>
              <a:ext cx="2872739" cy="3526938"/>
            </a:xfrm>
            <a:prstGeom prst="rect">
              <a:avLst/>
            </a:prstGeom>
            <a:solidFill>
              <a:srgbClr val="FFCCCC">
                <a:alpha val="27059"/>
              </a:srgb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rgbClr val="00A6D6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Clr>
                  <a:srgbClr val="00A6D6"/>
                </a:buClr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Clr>
                  <a:srgbClr val="00A6D6"/>
                </a:buClr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</a:pPr>
              <a:endParaRPr lang="en-US" sz="1400" dirty="0"/>
            </a:p>
            <a:p>
              <a:pPr>
                <a:buClrTx/>
              </a:pPr>
              <a:r>
                <a:rPr lang="en-US" sz="1400" dirty="0" smtClean="0"/>
                <a:t>Grover Gate on all </a:t>
              </a:r>
              <a:r>
                <a:rPr lang="en-US" sz="1400" i="1" dirty="0" smtClean="0"/>
                <a:t>s’*M </a:t>
              </a:r>
              <a:r>
                <a:rPr lang="en-US" sz="1400" dirty="0" smtClean="0"/>
                <a:t>qubits</a:t>
              </a:r>
            </a:p>
            <a:p>
              <a:pPr>
                <a:buClrTx/>
              </a:pPr>
              <a:r>
                <a:rPr lang="en-US" sz="1400" dirty="0" smtClean="0"/>
                <a:t>Inversion about Mean</a:t>
              </a:r>
            </a:p>
            <a:p>
              <a:pPr>
                <a:buClrTx/>
              </a:pPr>
              <a:r>
                <a:rPr lang="en-US" sz="1400" dirty="0" smtClean="0"/>
                <a:t>Amplitude Amplification</a:t>
              </a:r>
            </a:p>
            <a:p>
              <a:pPr>
                <a:buClrTx/>
              </a:pPr>
              <a:endParaRPr lang="en-US" sz="1400" dirty="0" smtClean="0"/>
            </a:p>
            <a:p>
              <a:pPr>
                <a:buClrTx/>
              </a:pPr>
              <a:endParaRPr lang="en-US" sz="1400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0"/>
            <a:ext cx="9142560" cy="599760"/>
          </a:xfrm>
          <a:prstGeom prst="rect">
            <a:avLst/>
          </a:prstGeom>
          <a:solidFill>
            <a:srgbClr val="E5F9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CustomShape 1"/>
          <p:cNvSpPr/>
          <p:nvPr/>
        </p:nvSpPr>
        <p:spPr>
          <a:xfrm>
            <a:off x="0" y="0"/>
            <a:ext cx="9142560" cy="6080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200" b="0" strike="noStrike" spc="-1" dirty="0" smtClean="0">
                <a:solidFill>
                  <a:srgbClr val="00A6D6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Algorithm</a:t>
            </a:r>
            <a:endParaRPr lang="en-IN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83820" y="659040"/>
            <a:ext cx="2968997" cy="29346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2">
                    <a:lumMod val="75000"/>
                  </a:schemeClr>
                </a:solidFill>
              </a:rPr>
              <a:t>Initialize</a:t>
            </a:r>
            <a:endParaRPr lang="en-US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261360" y="659040"/>
            <a:ext cx="2922033" cy="29346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accent3">
                    <a:lumMod val="75000"/>
                  </a:schemeClr>
                </a:solidFill>
              </a:rPr>
              <a:t>Make/Call Oracles</a:t>
            </a:r>
            <a:endParaRPr lang="en-US" sz="10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6391936" y="659040"/>
            <a:ext cx="2675864" cy="29346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accent2">
                    <a:lumMod val="75000"/>
                  </a:schemeClr>
                </a:solidFill>
              </a:rPr>
              <a:t>Inversion about mean</a:t>
            </a:r>
            <a:endParaRPr 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84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4" grpId="0"/>
      <p:bldP spid="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2560" cy="599760"/>
          </a:xfrm>
          <a:prstGeom prst="rect">
            <a:avLst/>
          </a:prstGeom>
          <a:solidFill>
            <a:srgbClr val="E5F9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CustomShape 1"/>
          <p:cNvSpPr/>
          <p:nvPr/>
        </p:nvSpPr>
        <p:spPr>
          <a:xfrm>
            <a:off x="0" y="0"/>
            <a:ext cx="9142560" cy="6080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200" b="0" strike="noStrike" spc="-1" dirty="0" smtClean="0">
                <a:solidFill>
                  <a:srgbClr val="00A6D6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Kernels</a:t>
            </a:r>
            <a:endParaRPr lang="en-IN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83820" y="659040"/>
            <a:ext cx="2968997" cy="29346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2">
                    <a:lumMod val="75000"/>
                  </a:schemeClr>
                </a:solidFill>
              </a:rPr>
              <a:t>Initialize</a:t>
            </a:r>
            <a:endParaRPr lang="en-US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261360" y="659040"/>
            <a:ext cx="2922033" cy="29346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accent3">
                    <a:lumMod val="75000"/>
                  </a:schemeClr>
                </a:solidFill>
              </a:rPr>
              <a:t>Make/Call Oracles</a:t>
            </a:r>
            <a:endParaRPr lang="en-US" sz="105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6391936" y="659040"/>
            <a:ext cx="2675864" cy="29346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accent2">
                    <a:lumMod val="75000"/>
                  </a:schemeClr>
                </a:solidFill>
              </a:rPr>
              <a:t>Inversion about mean</a:t>
            </a:r>
            <a:endParaRPr lang="en-US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10963" t="25547" r="46222" b="24412"/>
          <a:stretch/>
        </p:blipFill>
        <p:spPr>
          <a:xfrm>
            <a:off x="83820" y="1279122"/>
            <a:ext cx="3161983" cy="20788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/>
          <a:srcRect l="11259" t="34897" r="56667" b="15194"/>
          <a:stretch/>
        </p:blipFill>
        <p:spPr>
          <a:xfrm>
            <a:off x="3537999" y="1284591"/>
            <a:ext cx="2368753" cy="207334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857313" y="1279122"/>
            <a:ext cx="1745109" cy="1808704"/>
            <a:chOff x="961813" y="1110827"/>
            <a:chExt cx="2160694" cy="2239434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/>
            <a:srcRect l="10519" t="21597" r="65852" b="50749"/>
            <a:stretch/>
          </p:blipFill>
          <p:spPr>
            <a:xfrm>
              <a:off x="961813" y="1110827"/>
              <a:ext cx="2160694" cy="14224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6"/>
            <a:srcRect l="10814" t="49515" r="66334" b="35341"/>
            <a:stretch/>
          </p:blipFill>
          <p:spPr>
            <a:xfrm>
              <a:off x="992292" y="2571327"/>
              <a:ext cx="2089576" cy="778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424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4" grpId="0"/>
      <p:bldP spid="9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2560" cy="599760"/>
          </a:xfrm>
          <a:prstGeom prst="rect">
            <a:avLst/>
          </a:prstGeom>
          <a:solidFill>
            <a:srgbClr val="E5F9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4" name="CustomShape 1"/>
          <p:cNvSpPr/>
          <p:nvPr/>
        </p:nvSpPr>
        <p:spPr>
          <a:xfrm>
            <a:off x="0" y="0"/>
            <a:ext cx="9142560" cy="6080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sz="3200" b="0" strike="noStrike" spc="-1" dirty="0" smtClean="0">
                <a:solidFill>
                  <a:srgbClr val="00A6D6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Results</a:t>
            </a:r>
            <a:endParaRPr lang="en-IN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0" y="609600"/>
            <a:ext cx="9144000" cy="393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200" dirty="0"/>
          </a:p>
          <a:p>
            <a:r>
              <a:rPr lang="en-IN" sz="1400" dirty="0"/>
              <a:t>D</a:t>
            </a:r>
            <a:r>
              <a:rPr lang="en-IN" sz="1400" dirty="0" smtClean="0"/>
              <a:t>ifferent </a:t>
            </a:r>
            <a:r>
              <a:rPr lang="en-IN" sz="1400" dirty="0"/>
              <a:t>stages of the run for the search string p = "10" in reference string w = "111000000</a:t>
            </a:r>
            <a:r>
              <a:rPr lang="en-IN" sz="1400" dirty="0" smtClean="0"/>
              <a:t>"</a:t>
            </a:r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pPr lvl="1"/>
            <a:endParaRPr lang="en-IN" sz="1200" dirty="0"/>
          </a:p>
          <a:p>
            <a:pPr lvl="1"/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0" y="1290654"/>
            <a:ext cx="6766560" cy="29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837" r="1511"/>
          <a:stretch/>
        </p:blipFill>
        <p:spPr>
          <a:xfrm>
            <a:off x="6781694" y="1785764"/>
            <a:ext cx="2286360" cy="315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0626" r="2671"/>
          <a:stretch/>
        </p:blipFill>
        <p:spPr>
          <a:xfrm>
            <a:off x="6781694" y="2826528"/>
            <a:ext cx="2286360" cy="3604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529" r="50852"/>
          <a:stretch/>
        </p:blipFill>
        <p:spPr>
          <a:xfrm>
            <a:off x="6781694" y="2511327"/>
            <a:ext cx="2286360" cy="361127"/>
          </a:xfrm>
          <a:prstGeom prst="rect">
            <a:avLst/>
          </a:prstGeom>
        </p:spPr>
      </p:pic>
      <p:cxnSp>
        <p:nvCxnSpPr>
          <p:cNvPr id="4" name="Straight Arrow Connector 3"/>
          <p:cNvCxnSpPr>
            <a:stCxn id="6" idx="1"/>
          </p:cNvCxnSpPr>
          <p:nvPr/>
        </p:nvCxnSpPr>
        <p:spPr>
          <a:xfrm flipH="1">
            <a:off x="5169408" y="1943469"/>
            <a:ext cx="1612286" cy="24273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</p:cNvCxnSpPr>
          <p:nvPr/>
        </p:nvCxnSpPr>
        <p:spPr>
          <a:xfrm flipH="1">
            <a:off x="5064760" y="2691891"/>
            <a:ext cx="1716934" cy="4082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1"/>
          </p:cNvCxnSpPr>
          <p:nvPr/>
        </p:nvCxnSpPr>
        <p:spPr>
          <a:xfrm flipH="1" flipV="1">
            <a:off x="4917440" y="2770069"/>
            <a:ext cx="1864254" cy="23669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8140065" y="1865884"/>
            <a:ext cx="379539" cy="13462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8519605" y="1865884"/>
            <a:ext cx="251016" cy="134620"/>
          </a:xfrm>
          <a:prstGeom prst="roundRect">
            <a:avLst/>
          </a:prstGeom>
          <a:solidFill>
            <a:srgbClr val="00B0F0">
              <a:alpha val="1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8770621" y="1865884"/>
            <a:ext cx="251016" cy="134620"/>
          </a:xfrm>
          <a:prstGeom prst="roundRect">
            <a:avLst/>
          </a:prstGeom>
          <a:solidFill>
            <a:srgbClr val="FF0000">
              <a:alpha val="1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797070" y="1803654"/>
            <a:ext cx="211454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8539386" y="1803654"/>
            <a:ext cx="211454" cy="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468678" y="1565400"/>
            <a:ext cx="6038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  </a:t>
            </a:r>
            <a:r>
              <a:rPr lang="en-US" sz="800" dirty="0" smtClean="0">
                <a:solidFill>
                  <a:srgbClr val="00B0F0"/>
                </a:solidFill>
              </a:rPr>
              <a:t>3</a:t>
            </a:r>
            <a:r>
              <a:rPr lang="en-US" sz="800" dirty="0" smtClean="0"/>
              <a:t>       </a:t>
            </a:r>
            <a:r>
              <a:rPr lang="en-US" sz="800" dirty="0" smtClean="0">
                <a:solidFill>
                  <a:srgbClr val="FF0000"/>
                </a:solidFill>
              </a:rPr>
              <a:t>2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547295" y="1049982"/>
            <a:ext cx="10620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0 1 </a:t>
            </a:r>
            <a:r>
              <a:rPr lang="en-US" sz="900" dirty="0" smtClean="0">
                <a:solidFill>
                  <a:srgbClr val="FF0000"/>
                </a:solidFill>
              </a:rPr>
              <a:t>2</a:t>
            </a:r>
            <a:r>
              <a:rPr lang="en-US" sz="900" dirty="0" smtClean="0"/>
              <a:t> </a:t>
            </a:r>
            <a:r>
              <a:rPr lang="en-US" sz="9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3 4 5 6 7 8</a:t>
            </a:r>
            <a:endParaRPr lang="en-US" sz="9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7" name="Elbow Connector 66"/>
          <p:cNvCxnSpPr/>
          <p:nvPr/>
        </p:nvCxnSpPr>
        <p:spPr>
          <a:xfrm rot="16200000" flipH="1">
            <a:off x="7739413" y="390443"/>
            <a:ext cx="329184" cy="203911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4" grpId="0"/>
      <p:bldP spid="15" grpId="0"/>
      <p:bldP spid="21" grpId="0" animBg="1"/>
      <p:bldP spid="22" grpId="0" animBg="1"/>
      <p:bldP spid="23" grpId="0" animBg="1"/>
      <p:bldP spid="26" grpId="0"/>
      <p:bldP spid="5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3187</TotalTime>
  <Words>270</Words>
  <Application>Microsoft Office PowerPoint</Application>
  <PresentationFormat>On-screen Show (16:9)</PresentationFormat>
  <Paragraphs>120</Paragraphs>
  <Slides>15</Slides>
  <Notes>15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Calibri Light</vt:lpstr>
      <vt:lpstr>Chiller</vt:lpstr>
      <vt:lpstr>DejaVu Sans</vt:lpstr>
      <vt:lpstr>Symbol</vt:lpstr>
      <vt:lpstr>Wingdings</vt:lpstr>
      <vt:lpstr>Office Theme</vt:lpstr>
      <vt:lpstr>Custom Design</vt:lpstr>
      <vt:lpstr>1_Custom Design</vt:lpstr>
      <vt:lpstr>2_Custom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MATLAB</vt:lpstr>
      <vt:lpstr>PowerPoint Presentation</vt:lpstr>
      <vt:lpstr>PowerPoint Presentation</vt:lpstr>
      <vt:lpstr>PowerPoint Presentation</vt:lpstr>
    </vt:vector>
  </TitlesOfParts>
  <Company>TU Delft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Saskia de Been</dc:creator>
  <dc:description/>
  <cp:lastModifiedBy>Aritra Sarkar</cp:lastModifiedBy>
  <cp:revision>236</cp:revision>
  <cp:lastPrinted>2018-01-22T11:20:05Z</cp:lastPrinted>
  <dcterms:created xsi:type="dcterms:W3CDTF">2015-07-09T11:57:30Z</dcterms:created>
  <dcterms:modified xsi:type="dcterms:W3CDTF">2018-01-22T13:31:01Z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TU Delft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(16:9)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8</vt:i4>
  </property>
</Properties>
</file>